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6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5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1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8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3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6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4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7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D778-B837-4235-839C-752A510D236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03C0-BAEF-4CEB-A2E9-9B0EACB2D6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1" y="582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a-ES" sz="3200" dirty="0" smtClean="0"/>
              <a:t>Una concepció global de l’Educació Superior</a:t>
            </a:r>
            <a:br>
              <a:rPr lang="ca-ES" sz="3200" dirty="0" smtClean="0"/>
            </a:br>
            <a:r>
              <a:rPr lang="ca-ES" sz="3200" dirty="0" smtClean="0"/>
              <a:t>Professional/Universitària</a:t>
            </a:r>
            <a:endParaRPr lang="en-GB" sz="3200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1377244" y="5463822"/>
            <a:ext cx="9064978" cy="564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 flipV="1">
            <a:off x="10374489" y="2460978"/>
            <a:ext cx="67734" cy="30028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1377244" y="2483556"/>
            <a:ext cx="0" cy="30367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rma libre 16"/>
          <p:cNvSpPr/>
          <p:nvPr/>
        </p:nvSpPr>
        <p:spPr>
          <a:xfrm>
            <a:off x="1806223" y="2246489"/>
            <a:ext cx="8128000" cy="425139"/>
          </a:xfrm>
          <a:custGeom>
            <a:avLst/>
            <a:gdLst>
              <a:gd name="connsiteX0" fmla="*/ 0 w 8184445"/>
              <a:gd name="connsiteY0" fmla="*/ 79022 h 425139"/>
              <a:gd name="connsiteX1" fmla="*/ 214489 w 8184445"/>
              <a:gd name="connsiteY1" fmla="*/ 101600 h 425139"/>
              <a:gd name="connsiteX2" fmla="*/ 248356 w 8184445"/>
              <a:gd name="connsiteY2" fmla="*/ 112889 h 425139"/>
              <a:gd name="connsiteX3" fmla="*/ 316089 w 8184445"/>
              <a:gd name="connsiteY3" fmla="*/ 191911 h 425139"/>
              <a:gd name="connsiteX4" fmla="*/ 383822 w 8184445"/>
              <a:gd name="connsiteY4" fmla="*/ 225778 h 425139"/>
              <a:gd name="connsiteX5" fmla="*/ 508000 w 8184445"/>
              <a:gd name="connsiteY5" fmla="*/ 203200 h 425139"/>
              <a:gd name="connsiteX6" fmla="*/ 541867 w 8184445"/>
              <a:gd name="connsiteY6" fmla="*/ 180622 h 425139"/>
              <a:gd name="connsiteX7" fmla="*/ 575734 w 8184445"/>
              <a:gd name="connsiteY7" fmla="*/ 169333 h 425139"/>
              <a:gd name="connsiteX8" fmla="*/ 643467 w 8184445"/>
              <a:gd name="connsiteY8" fmla="*/ 135467 h 425139"/>
              <a:gd name="connsiteX9" fmla="*/ 722489 w 8184445"/>
              <a:gd name="connsiteY9" fmla="*/ 101600 h 425139"/>
              <a:gd name="connsiteX10" fmla="*/ 812800 w 8184445"/>
              <a:gd name="connsiteY10" fmla="*/ 124178 h 425139"/>
              <a:gd name="connsiteX11" fmla="*/ 846667 w 8184445"/>
              <a:gd name="connsiteY11" fmla="*/ 158044 h 425139"/>
              <a:gd name="connsiteX12" fmla="*/ 948267 w 8184445"/>
              <a:gd name="connsiteY12" fmla="*/ 225778 h 425139"/>
              <a:gd name="connsiteX13" fmla="*/ 993422 w 8184445"/>
              <a:gd name="connsiteY13" fmla="*/ 259644 h 425139"/>
              <a:gd name="connsiteX14" fmla="*/ 1038578 w 8184445"/>
              <a:gd name="connsiteY14" fmla="*/ 270933 h 425139"/>
              <a:gd name="connsiteX15" fmla="*/ 1106311 w 8184445"/>
              <a:gd name="connsiteY15" fmla="*/ 293511 h 425139"/>
              <a:gd name="connsiteX16" fmla="*/ 1185334 w 8184445"/>
              <a:gd name="connsiteY16" fmla="*/ 270933 h 425139"/>
              <a:gd name="connsiteX17" fmla="*/ 1253067 w 8184445"/>
              <a:gd name="connsiteY17" fmla="*/ 225778 h 425139"/>
              <a:gd name="connsiteX18" fmla="*/ 1309511 w 8184445"/>
              <a:gd name="connsiteY18" fmla="*/ 203200 h 425139"/>
              <a:gd name="connsiteX19" fmla="*/ 1411111 w 8184445"/>
              <a:gd name="connsiteY19" fmla="*/ 169333 h 425139"/>
              <a:gd name="connsiteX20" fmla="*/ 1444978 w 8184445"/>
              <a:gd name="connsiteY20" fmla="*/ 146755 h 425139"/>
              <a:gd name="connsiteX21" fmla="*/ 1557867 w 8184445"/>
              <a:gd name="connsiteY21" fmla="*/ 124178 h 425139"/>
              <a:gd name="connsiteX22" fmla="*/ 1603022 w 8184445"/>
              <a:gd name="connsiteY22" fmla="*/ 112889 h 425139"/>
              <a:gd name="connsiteX23" fmla="*/ 1636889 w 8184445"/>
              <a:gd name="connsiteY23" fmla="*/ 90311 h 425139"/>
              <a:gd name="connsiteX24" fmla="*/ 1783645 w 8184445"/>
              <a:gd name="connsiteY24" fmla="*/ 56444 h 425139"/>
              <a:gd name="connsiteX25" fmla="*/ 1907822 w 8184445"/>
              <a:gd name="connsiteY25" fmla="*/ 67733 h 425139"/>
              <a:gd name="connsiteX26" fmla="*/ 1975556 w 8184445"/>
              <a:gd name="connsiteY26" fmla="*/ 90311 h 425139"/>
              <a:gd name="connsiteX27" fmla="*/ 2020711 w 8184445"/>
              <a:gd name="connsiteY27" fmla="*/ 101600 h 425139"/>
              <a:gd name="connsiteX28" fmla="*/ 2065867 w 8184445"/>
              <a:gd name="connsiteY28" fmla="*/ 124178 h 425139"/>
              <a:gd name="connsiteX29" fmla="*/ 2099734 w 8184445"/>
              <a:gd name="connsiteY29" fmla="*/ 135467 h 425139"/>
              <a:gd name="connsiteX30" fmla="*/ 2370667 w 8184445"/>
              <a:gd name="connsiteY30" fmla="*/ 124178 h 425139"/>
              <a:gd name="connsiteX31" fmla="*/ 2449689 w 8184445"/>
              <a:gd name="connsiteY31" fmla="*/ 112889 h 425139"/>
              <a:gd name="connsiteX32" fmla="*/ 2483556 w 8184445"/>
              <a:gd name="connsiteY32" fmla="*/ 79022 h 425139"/>
              <a:gd name="connsiteX33" fmla="*/ 2664178 w 8184445"/>
              <a:gd name="connsiteY33" fmla="*/ 90311 h 425139"/>
              <a:gd name="connsiteX34" fmla="*/ 2698045 w 8184445"/>
              <a:gd name="connsiteY34" fmla="*/ 101600 h 425139"/>
              <a:gd name="connsiteX35" fmla="*/ 2720622 w 8184445"/>
              <a:gd name="connsiteY35" fmla="*/ 135467 h 425139"/>
              <a:gd name="connsiteX36" fmla="*/ 2788356 w 8184445"/>
              <a:gd name="connsiteY36" fmla="*/ 203200 h 425139"/>
              <a:gd name="connsiteX37" fmla="*/ 2810934 w 8184445"/>
              <a:gd name="connsiteY37" fmla="*/ 237067 h 425139"/>
              <a:gd name="connsiteX38" fmla="*/ 2878667 w 8184445"/>
              <a:gd name="connsiteY38" fmla="*/ 282222 h 425139"/>
              <a:gd name="connsiteX39" fmla="*/ 2935111 w 8184445"/>
              <a:gd name="connsiteY39" fmla="*/ 293511 h 425139"/>
              <a:gd name="connsiteX40" fmla="*/ 3014134 w 8184445"/>
              <a:gd name="connsiteY40" fmla="*/ 248355 h 425139"/>
              <a:gd name="connsiteX41" fmla="*/ 3036711 w 8184445"/>
              <a:gd name="connsiteY41" fmla="*/ 214489 h 425139"/>
              <a:gd name="connsiteX42" fmla="*/ 3160889 w 8184445"/>
              <a:gd name="connsiteY42" fmla="*/ 203200 h 425139"/>
              <a:gd name="connsiteX43" fmla="*/ 3499556 w 8184445"/>
              <a:gd name="connsiteY43" fmla="*/ 169333 h 425139"/>
              <a:gd name="connsiteX44" fmla="*/ 3612445 w 8184445"/>
              <a:gd name="connsiteY44" fmla="*/ 214489 h 425139"/>
              <a:gd name="connsiteX45" fmla="*/ 3668889 w 8184445"/>
              <a:gd name="connsiteY45" fmla="*/ 293511 h 425139"/>
              <a:gd name="connsiteX46" fmla="*/ 3702756 w 8184445"/>
              <a:gd name="connsiteY46" fmla="*/ 338667 h 425139"/>
              <a:gd name="connsiteX47" fmla="*/ 3815645 w 8184445"/>
              <a:gd name="connsiteY47" fmla="*/ 383822 h 425139"/>
              <a:gd name="connsiteX48" fmla="*/ 4052711 w 8184445"/>
              <a:gd name="connsiteY48" fmla="*/ 383822 h 425139"/>
              <a:gd name="connsiteX49" fmla="*/ 4086578 w 8184445"/>
              <a:gd name="connsiteY49" fmla="*/ 327378 h 425139"/>
              <a:gd name="connsiteX50" fmla="*/ 4120445 w 8184445"/>
              <a:gd name="connsiteY50" fmla="*/ 304800 h 425139"/>
              <a:gd name="connsiteX51" fmla="*/ 4165600 w 8184445"/>
              <a:gd name="connsiteY51" fmla="*/ 237067 h 425139"/>
              <a:gd name="connsiteX52" fmla="*/ 4199467 w 8184445"/>
              <a:gd name="connsiteY52" fmla="*/ 214489 h 425139"/>
              <a:gd name="connsiteX53" fmla="*/ 4301067 w 8184445"/>
              <a:gd name="connsiteY53" fmla="*/ 169333 h 425139"/>
              <a:gd name="connsiteX54" fmla="*/ 4413956 w 8184445"/>
              <a:gd name="connsiteY54" fmla="*/ 191911 h 425139"/>
              <a:gd name="connsiteX55" fmla="*/ 4459111 w 8184445"/>
              <a:gd name="connsiteY55" fmla="*/ 203200 h 425139"/>
              <a:gd name="connsiteX56" fmla="*/ 4775200 w 8184445"/>
              <a:gd name="connsiteY56" fmla="*/ 191911 h 425139"/>
              <a:gd name="connsiteX57" fmla="*/ 4786489 w 8184445"/>
              <a:gd name="connsiteY57" fmla="*/ 146755 h 425139"/>
              <a:gd name="connsiteX58" fmla="*/ 4955822 w 8184445"/>
              <a:gd name="connsiteY58" fmla="*/ 180622 h 425139"/>
              <a:gd name="connsiteX59" fmla="*/ 4989689 w 8184445"/>
              <a:gd name="connsiteY59" fmla="*/ 214489 h 425139"/>
              <a:gd name="connsiteX60" fmla="*/ 5023556 w 8184445"/>
              <a:gd name="connsiteY60" fmla="*/ 225778 h 425139"/>
              <a:gd name="connsiteX61" fmla="*/ 5034845 w 8184445"/>
              <a:gd name="connsiteY61" fmla="*/ 259644 h 425139"/>
              <a:gd name="connsiteX62" fmla="*/ 5091289 w 8184445"/>
              <a:gd name="connsiteY62" fmla="*/ 237067 h 425139"/>
              <a:gd name="connsiteX63" fmla="*/ 5159022 w 8184445"/>
              <a:gd name="connsiteY63" fmla="*/ 203200 h 425139"/>
              <a:gd name="connsiteX64" fmla="*/ 5181600 w 8184445"/>
              <a:gd name="connsiteY64" fmla="*/ 169333 h 425139"/>
              <a:gd name="connsiteX65" fmla="*/ 5260622 w 8184445"/>
              <a:gd name="connsiteY65" fmla="*/ 146755 h 425139"/>
              <a:gd name="connsiteX66" fmla="*/ 5317067 w 8184445"/>
              <a:gd name="connsiteY66" fmla="*/ 124178 h 425139"/>
              <a:gd name="connsiteX67" fmla="*/ 5384800 w 8184445"/>
              <a:gd name="connsiteY67" fmla="*/ 79022 h 425139"/>
              <a:gd name="connsiteX68" fmla="*/ 5497689 w 8184445"/>
              <a:gd name="connsiteY68" fmla="*/ 90311 h 425139"/>
              <a:gd name="connsiteX69" fmla="*/ 5588000 w 8184445"/>
              <a:gd name="connsiteY69" fmla="*/ 146755 h 425139"/>
              <a:gd name="connsiteX70" fmla="*/ 5633156 w 8184445"/>
              <a:gd name="connsiteY70" fmla="*/ 158044 h 425139"/>
              <a:gd name="connsiteX71" fmla="*/ 5700889 w 8184445"/>
              <a:gd name="connsiteY71" fmla="*/ 180622 h 425139"/>
              <a:gd name="connsiteX72" fmla="*/ 5870222 w 8184445"/>
              <a:gd name="connsiteY72" fmla="*/ 169333 h 425139"/>
              <a:gd name="connsiteX73" fmla="*/ 5915378 w 8184445"/>
              <a:gd name="connsiteY73" fmla="*/ 158044 h 425139"/>
              <a:gd name="connsiteX74" fmla="*/ 5983111 w 8184445"/>
              <a:gd name="connsiteY74" fmla="*/ 203200 h 425139"/>
              <a:gd name="connsiteX75" fmla="*/ 6050845 w 8184445"/>
              <a:gd name="connsiteY75" fmla="*/ 225778 h 425139"/>
              <a:gd name="connsiteX76" fmla="*/ 6333067 w 8184445"/>
              <a:gd name="connsiteY76" fmla="*/ 214489 h 425139"/>
              <a:gd name="connsiteX77" fmla="*/ 6468534 w 8184445"/>
              <a:gd name="connsiteY77" fmla="*/ 169333 h 425139"/>
              <a:gd name="connsiteX78" fmla="*/ 6524978 w 8184445"/>
              <a:gd name="connsiteY78" fmla="*/ 158044 h 425139"/>
              <a:gd name="connsiteX79" fmla="*/ 6558845 w 8184445"/>
              <a:gd name="connsiteY79" fmla="*/ 146755 h 425139"/>
              <a:gd name="connsiteX80" fmla="*/ 6626578 w 8184445"/>
              <a:gd name="connsiteY80" fmla="*/ 112889 h 425139"/>
              <a:gd name="connsiteX81" fmla="*/ 6694311 w 8184445"/>
              <a:gd name="connsiteY81" fmla="*/ 158044 h 425139"/>
              <a:gd name="connsiteX82" fmla="*/ 6705600 w 8184445"/>
              <a:gd name="connsiteY82" fmla="*/ 203200 h 425139"/>
              <a:gd name="connsiteX83" fmla="*/ 6750756 w 8184445"/>
              <a:gd name="connsiteY83" fmla="*/ 293511 h 425139"/>
              <a:gd name="connsiteX84" fmla="*/ 6807200 w 8184445"/>
              <a:gd name="connsiteY84" fmla="*/ 395111 h 425139"/>
              <a:gd name="connsiteX85" fmla="*/ 6852356 w 8184445"/>
              <a:gd name="connsiteY85" fmla="*/ 383822 h 425139"/>
              <a:gd name="connsiteX86" fmla="*/ 6874934 w 8184445"/>
              <a:gd name="connsiteY86" fmla="*/ 338667 h 425139"/>
              <a:gd name="connsiteX87" fmla="*/ 6920089 w 8184445"/>
              <a:gd name="connsiteY87" fmla="*/ 214489 h 425139"/>
              <a:gd name="connsiteX88" fmla="*/ 6976534 w 8184445"/>
              <a:gd name="connsiteY88" fmla="*/ 180622 h 425139"/>
              <a:gd name="connsiteX89" fmla="*/ 7066845 w 8184445"/>
              <a:gd name="connsiteY89" fmla="*/ 146755 h 425139"/>
              <a:gd name="connsiteX90" fmla="*/ 7134578 w 8184445"/>
              <a:gd name="connsiteY90" fmla="*/ 180622 h 425139"/>
              <a:gd name="connsiteX91" fmla="*/ 7371645 w 8184445"/>
              <a:gd name="connsiteY91" fmla="*/ 180622 h 425139"/>
              <a:gd name="connsiteX92" fmla="*/ 7394222 w 8184445"/>
              <a:gd name="connsiteY92" fmla="*/ 146755 h 425139"/>
              <a:gd name="connsiteX93" fmla="*/ 7473245 w 8184445"/>
              <a:gd name="connsiteY93" fmla="*/ 101600 h 425139"/>
              <a:gd name="connsiteX94" fmla="*/ 7597422 w 8184445"/>
              <a:gd name="connsiteY94" fmla="*/ 67733 h 425139"/>
              <a:gd name="connsiteX95" fmla="*/ 7631289 w 8184445"/>
              <a:gd name="connsiteY95" fmla="*/ 45155 h 425139"/>
              <a:gd name="connsiteX96" fmla="*/ 7665156 w 8184445"/>
              <a:gd name="connsiteY96" fmla="*/ 11289 h 425139"/>
              <a:gd name="connsiteX97" fmla="*/ 7699022 w 8184445"/>
              <a:gd name="connsiteY97" fmla="*/ 0 h 425139"/>
              <a:gd name="connsiteX98" fmla="*/ 7766756 w 8184445"/>
              <a:gd name="connsiteY98" fmla="*/ 22578 h 425139"/>
              <a:gd name="connsiteX99" fmla="*/ 7789334 w 8184445"/>
              <a:gd name="connsiteY99" fmla="*/ 56444 h 425139"/>
              <a:gd name="connsiteX100" fmla="*/ 7823200 w 8184445"/>
              <a:gd name="connsiteY100" fmla="*/ 90311 h 425139"/>
              <a:gd name="connsiteX101" fmla="*/ 7834489 w 8184445"/>
              <a:gd name="connsiteY101" fmla="*/ 124178 h 425139"/>
              <a:gd name="connsiteX102" fmla="*/ 7936089 w 8184445"/>
              <a:gd name="connsiteY102" fmla="*/ 135467 h 425139"/>
              <a:gd name="connsiteX103" fmla="*/ 8082845 w 8184445"/>
              <a:gd name="connsiteY103" fmla="*/ 146755 h 425139"/>
              <a:gd name="connsiteX104" fmla="*/ 8116711 w 8184445"/>
              <a:gd name="connsiteY104" fmla="*/ 158044 h 425139"/>
              <a:gd name="connsiteX105" fmla="*/ 8150578 w 8184445"/>
              <a:gd name="connsiteY105" fmla="*/ 180622 h 425139"/>
              <a:gd name="connsiteX106" fmla="*/ 8184445 w 8184445"/>
              <a:gd name="connsiteY106" fmla="*/ 169333 h 425139"/>
              <a:gd name="connsiteX107" fmla="*/ 8173156 w 8184445"/>
              <a:gd name="connsiteY107" fmla="*/ 135467 h 425139"/>
              <a:gd name="connsiteX108" fmla="*/ 8161867 w 8184445"/>
              <a:gd name="connsiteY108" fmla="*/ 90311 h 42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8184445" h="425139">
                <a:moveTo>
                  <a:pt x="0" y="79022"/>
                </a:moveTo>
                <a:cubicBezTo>
                  <a:pt x="71496" y="86548"/>
                  <a:pt x="143257" y="91886"/>
                  <a:pt x="214489" y="101600"/>
                </a:cubicBezTo>
                <a:cubicBezTo>
                  <a:pt x="226280" y="103208"/>
                  <a:pt x="238673" y="105972"/>
                  <a:pt x="248356" y="112889"/>
                </a:cubicBezTo>
                <a:cubicBezTo>
                  <a:pt x="342762" y="180322"/>
                  <a:pt x="256426" y="132248"/>
                  <a:pt x="316089" y="191911"/>
                </a:cubicBezTo>
                <a:cubicBezTo>
                  <a:pt x="337973" y="213795"/>
                  <a:pt x="356278" y="216596"/>
                  <a:pt x="383822" y="225778"/>
                </a:cubicBezTo>
                <a:cubicBezTo>
                  <a:pt x="425215" y="218252"/>
                  <a:pt x="467547" y="214758"/>
                  <a:pt x="508000" y="203200"/>
                </a:cubicBezTo>
                <a:cubicBezTo>
                  <a:pt x="521046" y="199473"/>
                  <a:pt x="529732" y="186690"/>
                  <a:pt x="541867" y="180622"/>
                </a:cubicBezTo>
                <a:cubicBezTo>
                  <a:pt x="552510" y="175300"/>
                  <a:pt x="564445" y="173096"/>
                  <a:pt x="575734" y="169333"/>
                </a:cubicBezTo>
                <a:cubicBezTo>
                  <a:pt x="640819" y="125942"/>
                  <a:pt x="578031" y="163510"/>
                  <a:pt x="643467" y="135467"/>
                </a:cubicBezTo>
                <a:cubicBezTo>
                  <a:pt x="741128" y="93613"/>
                  <a:pt x="643055" y="128078"/>
                  <a:pt x="722489" y="101600"/>
                </a:cubicBezTo>
                <a:cubicBezTo>
                  <a:pt x="730632" y="103229"/>
                  <a:pt x="797922" y="114259"/>
                  <a:pt x="812800" y="124178"/>
                </a:cubicBezTo>
                <a:cubicBezTo>
                  <a:pt x="826084" y="133034"/>
                  <a:pt x="834065" y="148243"/>
                  <a:pt x="846667" y="158044"/>
                </a:cubicBezTo>
                <a:cubicBezTo>
                  <a:pt x="948275" y="237072"/>
                  <a:pt x="880529" y="174975"/>
                  <a:pt x="948267" y="225778"/>
                </a:cubicBezTo>
                <a:cubicBezTo>
                  <a:pt x="963319" y="237067"/>
                  <a:pt x="976594" y="251230"/>
                  <a:pt x="993422" y="259644"/>
                </a:cubicBezTo>
                <a:cubicBezTo>
                  <a:pt x="1007299" y="266583"/>
                  <a:pt x="1023717" y="266475"/>
                  <a:pt x="1038578" y="270933"/>
                </a:cubicBezTo>
                <a:cubicBezTo>
                  <a:pt x="1061373" y="277772"/>
                  <a:pt x="1106311" y="293511"/>
                  <a:pt x="1106311" y="293511"/>
                </a:cubicBezTo>
                <a:cubicBezTo>
                  <a:pt x="1132652" y="285985"/>
                  <a:pt x="1160460" y="282413"/>
                  <a:pt x="1185334" y="270933"/>
                </a:cubicBezTo>
                <a:cubicBezTo>
                  <a:pt x="1209971" y="259562"/>
                  <a:pt x="1227873" y="235856"/>
                  <a:pt x="1253067" y="225778"/>
                </a:cubicBezTo>
                <a:cubicBezTo>
                  <a:pt x="1271882" y="218252"/>
                  <a:pt x="1290287" y="209608"/>
                  <a:pt x="1309511" y="203200"/>
                </a:cubicBezTo>
                <a:cubicBezTo>
                  <a:pt x="1374188" y="181641"/>
                  <a:pt x="1340442" y="204668"/>
                  <a:pt x="1411111" y="169333"/>
                </a:cubicBezTo>
                <a:cubicBezTo>
                  <a:pt x="1423246" y="163265"/>
                  <a:pt x="1432010" y="150745"/>
                  <a:pt x="1444978" y="146755"/>
                </a:cubicBezTo>
                <a:cubicBezTo>
                  <a:pt x="1481656" y="135470"/>
                  <a:pt x="1520638" y="133485"/>
                  <a:pt x="1557867" y="124178"/>
                </a:cubicBezTo>
                <a:lnTo>
                  <a:pt x="1603022" y="112889"/>
                </a:lnTo>
                <a:cubicBezTo>
                  <a:pt x="1614311" y="105363"/>
                  <a:pt x="1624138" y="94948"/>
                  <a:pt x="1636889" y="90311"/>
                </a:cubicBezTo>
                <a:cubicBezTo>
                  <a:pt x="1670173" y="78208"/>
                  <a:pt x="1743546" y="64464"/>
                  <a:pt x="1783645" y="56444"/>
                </a:cubicBezTo>
                <a:cubicBezTo>
                  <a:pt x="1825037" y="60207"/>
                  <a:pt x="1866891" y="60510"/>
                  <a:pt x="1907822" y="67733"/>
                </a:cubicBezTo>
                <a:cubicBezTo>
                  <a:pt x="1931259" y="71869"/>
                  <a:pt x="1952760" y="83472"/>
                  <a:pt x="1975556" y="90311"/>
                </a:cubicBezTo>
                <a:cubicBezTo>
                  <a:pt x="1990417" y="94769"/>
                  <a:pt x="2006184" y="96152"/>
                  <a:pt x="2020711" y="101600"/>
                </a:cubicBezTo>
                <a:cubicBezTo>
                  <a:pt x="2036468" y="107509"/>
                  <a:pt x="2050399" y="117549"/>
                  <a:pt x="2065867" y="124178"/>
                </a:cubicBezTo>
                <a:cubicBezTo>
                  <a:pt x="2076805" y="128866"/>
                  <a:pt x="2088445" y="131704"/>
                  <a:pt x="2099734" y="135467"/>
                </a:cubicBezTo>
                <a:cubicBezTo>
                  <a:pt x="2190045" y="131704"/>
                  <a:pt x="2280465" y="129998"/>
                  <a:pt x="2370667" y="124178"/>
                </a:cubicBezTo>
                <a:cubicBezTo>
                  <a:pt x="2397220" y="122465"/>
                  <a:pt x="2424984" y="122771"/>
                  <a:pt x="2449689" y="112889"/>
                </a:cubicBezTo>
                <a:cubicBezTo>
                  <a:pt x="2464512" y="106960"/>
                  <a:pt x="2472267" y="90311"/>
                  <a:pt x="2483556" y="79022"/>
                </a:cubicBezTo>
                <a:cubicBezTo>
                  <a:pt x="2543763" y="82785"/>
                  <a:pt x="2604185" y="83996"/>
                  <a:pt x="2664178" y="90311"/>
                </a:cubicBezTo>
                <a:cubicBezTo>
                  <a:pt x="2676012" y="91557"/>
                  <a:pt x="2688753" y="94166"/>
                  <a:pt x="2698045" y="101600"/>
                </a:cubicBezTo>
                <a:cubicBezTo>
                  <a:pt x="2708639" y="110076"/>
                  <a:pt x="2711608" y="125327"/>
                  <a:pt x="2720622" y="135467"/>
                </a:cubicBezTo>
                <a:cubicBezTo>
                  <a:pt x="2741835" y="159332"/>
                  <a:pt x="2770644" y="176633"/>
                  <a:pt x="2788356" y="203200"/>
                </a:cubicBezTo>
                <a:cubicBezTo>
                  <a:pt x="2795882" y="214489"/>
                  <a:pt x="2800723" y="228133"/>
                  <a:pt x="2810934" y="237067"/>
                </a:cubicBezTo>
                <a:cubicBezTo>
                  <a:pt x="2831355" y="254935"/>
                  <a:pt x="2852059" y="276900"/>
                  <a:pt x="2878667" y="282222"/>
                </a:cubicBezTo>
                <a:lnTo>
                  <a:pt x="2935111" y="293511"/>
                </a:lnTo>
                <a:cubicBezTo>
                  <a:pt x="2986582" y="280643"/>
                  <a:pt x="2978736" y="290833"/>
                  <a:pt x="3014134" y="248355"/>
                </a:cubicBezTo>
                <a:cubicBezTo>
                  <a:pt x="3022820" y="237932"/>
                  <a:pt x="3023744" y="218479"/>
                  <a:pt x="3036711" y="214489"/>
                </a:cubicBezTo>
                <a:cubicBezTo>
                  <a:pt x="3076436" y="202266"/>
                  <a:pt x="3119496" y="206963"/>
                  <a:pt x="3160889" y="203200"/>
                </a:cubicBezTo>
                <a:cubicBezTo>
                  <a:pt x="3314373" y="152038"/>
                  <a:pt x="3204844" y="181613"/>
                  <a:pt x="3499556" y="169333"/>
                </a:cubicBezTo>
                <a:cubicBezTo>
                  <a:pt x="3537186" y="184385"/>
                  <a:pt x="3576761" y="195274"/>
                  <a:pt x="3612445" y="214489"/>
                </a:cubicBezTo>
                <a:cubicBezTo>
                  <a:pt x="3648936" y="234138"/>
                  <a:pt x="3648949" y="261606"/>
                  <a:pt x="3668889" y="293511"/>
                </a:cubicBezTo>
                <a:cubicBezTo>
                  <a:pt x="3678861" y="309466"/>
                  <a:pt x="3689452" y="325363"/>
                  <a:pt x="3702756" y="338667"/>
                </a:cubicBezTo>
                <a:cubicBezTo>
                  <a:pt x="3747182" y="383093"/>
                  <a:pt x="3752517" y="373301"/>
                  <a:pt x="3815645" y="383822"/>
                </a:cubicBezTo>
                <a:cubicBezTo>
                  <a:pt x="3896629" y="437813"/>
                  <a:pt x="3884177" y="440000"/>
                  <a:pt x="4052711" y="383822"/>
                </a:cubicBezTo>
                <a:cubicBezTo>
                  <a:pt x="4073527" y="376883"/>
                  <a:pt x="4072299" y="344037"/>
                  <a:pt x="4086578" y="327378"/>
                </a:cubicBezTo>
                <a:cubicBezTo>
                  <a:pt x="4095408" y="317077"/>
                  <a:pt x="4109156" y="312326"/>
                  <a:pt x="4120445" y="304800"/>
                </a:cubicBezTo>
                <a:cubicBezTo>
                  <a:pt x="4135497" y="282222"/>
                  <a:pt x="4143022" y="252119"/>
                  <a:pt x="4165600" y="237067"/>
                </a:cubicBezTo>
                <a:cubicBezTo>
                  <a:pt x="4176889" y="229541"/>
                  <a:pt x="4187687" y="221221"/>
                  <a:pt x="4199467" y="214489"/>
                </a:cubicBezTo>
                <a:cubicBezTo>
                  <a:pt x="4236383" y="193394"/>
                  <a:pt x="4260744" y="185462"/>
                  <a:pt x="4301067" y="169333"/>
                </a:cubicBezTo>
                <a:lnTo>
                  <a:pt x="4413956" y="191911"/>
                </a:lnTo>
                <a:cubicBezTo>
                  <a:pt x="4429127" y="195162"/>
                  <a:pt x="4443596" y="203200"/>
                  <a:pt x="4459111" y="203200"/>
                </a:cubicBezTo>
                <a:cubicBezTo>
                  <a:pt x="4564541" y="203200"/>
                  <a:pt x="4669837" y="195674"/>
                  <a:pt x="4775200" y="191911"/>
                </a:cubicBezTo>
                <a:cubicBezTo>
                  <a:pt x="4778963" y="176859"/>
                  <a:pt x="4771520" y="150837"/>
                  <a:pt x="4786489" y="146755"/>
                </a:cubicBezTo>
                <a:cubicBezTo>
                  <a:pt x="4845824" y="130573"/>
                  <a:pt x="4903767" y="159799"/>
                  <a:pt x="4955822" y="180622"/>
                </a:cubicBezTo>
                <a:cubicBezTo>
                  <a:pt x="4967111" y="191911"/>
                  <a:pt x="4976405" y="205633"/>
                  <a:pt x="4989689" y="214489"/>
                </a:cubicBezTo>
                <a:cubicBezTo>
                  <a:pt x="4999590" y="221090"/>
                  <a:pt x="5015142" y="217364"/>
                  <a:pt x="5023556" y="225778"/>
                </a:cubicBezTo>
                <a:cubicBezTo>
                  <a:pt x="5031970" y="234192"/>
                  <a:pt x="5031082" y="248355"/>
                  <a:pt x="5034845" y="259644"/>
                </a:cubicBezTo>
                <a:cubicBezTo>
                  <a:pt x="5053660" y="252118"/>
                  <a:pt x="5073164" y="246129"/>
                  <a:pt x="5091289" y="237067"/>
                </a:cubicBezTo>
                <a:cubicBezTo>
                  <a:pt x="5178830" y="193297"/>
                  <a:pt x="5073894" y="231577"/>
                  <a:pt x="5159022" y="203200"/>
                </a:cubicBezTo>
                <a:cubicBezTo>
                  <a:pt x="5166548" y="191911"/>
                  <a:pt x="5169740" y="175922"/>
                  <a:pt x="5181600" y="169333"/>
                </a:cubicBezTo>
                <a:cubicBezTo>
                  <a:pt x="5205547" y="156029"/>
                  <a:pt x="5234633" y="155418"/>
                  <a:pt x="5260622" y="146755"/>
                </a:cubicBezTo>
                <a:cubicBezTo>
                  <a:pt x="5279846" y="140347"/>
                  <a:pt x="5299277" y="133882"/>
                  <a:pt x="5317067" y="124178"/>
                </a:cubicBezTo>
                <a:cubicBezTo>
                  <a:pt x="5340889" y="111184"/>
                  <a:pt x="5384800" y="79022"/>
                  <a:pt x="5384800" y="79022"/>
                </a:cubicBezTo>
                <a:cubicBezTo>
                  <a:pt x="5422430" y="82785"/>
                  <a:pt x="5461149" y="80567"/>
                  <a:pt x="5497689" y="90311"/>
                </a:cubicBezTo>
                <a:cubicBezTo>
                  <a:pt x="5549570" y="104146"/>
                  <a:pt x="5545893" y="128709"/>
                  <a:pt x="5588000" y="146755"/>
                </a:cubicBezTo>
                <a:cubicBezTo>
                  <a:pt x="5602261" y="152867"/>
                  <a:pt x="5618295" y="153586"/>
                  <a:pt x="5633156" y="158044"/>
                </a:cubicBezTo>
                <a:cubicBezTo>
                  <a:pt x="5655951" y="164883"/>
                  <a:pt x="5700889" y="180622"/>
                  <a:pt x="5700889" y="180622"/>
                </a:cubicBezTo>
                <a:cubicBezTo>
                  <a:pt x="5757333" y="176859"/>
                  <a:pt x="5813963" y="175255"/>
                  <a:pt x="5870222" y="169333"/>
                </a:cubicBezTo>
                <a:cubicBezTo>
                  <a:pt x="5885652" y="167709"/>
                  <a:pt x="5900517" y="153586"/>
                  <a:pt x="5915378" y="158044"/>
                </a:cubicBezTo>
                <a:cubicBezTo>
                  <a:pt x="5941369" y="165841"/>
                  <a:pt x="5957368" y="194619"/>
                  <a:pt x="5983111" y="203200"/>
                </a:cubicBezTo>
                <a:lnTo>
                  <a:pt x="6050845" y="225778"/>
                </a:lnTo>
                <a:cubicBezTo>
                  <a:pt x="6144919" y="222015"/>
                  <a:pt x="6239766" y="227097"/>
                  <a:pt x="6333067" y="214489"/>
                </a:cubicBezTo>
                <a:cubicBezTo>
                  <a:pt x="6380237" y="208115"/>
                  <a:pt x="6421860" y="178668"/>
                  <a:pt x="6468534" y="169333"/>
                </a:cubicBezTo>
                <a:cubicBezTo>
                  <a:pt x="6487349" y="165570"/>
                  <a:pt x="6506364" y="162698"/>
                  <a:pt x="6524978" y="158044"/>
                </a:cubicBezTo>
                <a:cubicBezTo>
                  <a:pt x="6536522" y="155158"/>
                  <a:pt x="6548202" y="152077"/>
                  <a:pt x="6558845" y="146755"/>
                </a:cubicBezTo>
                <a:cubicBezTo>
                  <a:pt x="6646381" y="102988"/>
                  <a:pt x="6541451" y="141265"/>
                  <a:pt x="6626578" y="112889"/>
                </a:cubicBezTo>
                <a:cubicBezTo>
                  <a:pt x="6658906" y="123665"/>
                  <a:pt x="6674415" y="123225"/>
                  <a:pt x="6694311" y="158044"/>
                </a:cubicBezTo>
                <a:cubicBezTo>
                  <a:pt x="6702009" y="171515"/>
                  <a:pt x="6699633" y="188878"/>
                  <a:pt x="6705600" y="203200"/>
                </a:cubicBezTo>
                <a:cubicBezTo>
                  <a:pt x="6718545" y="234268"/>
                  <a:pt x="6742593" y="260859"/>
                  <a:pt x="6750756" y="293511"/>
                </a:cubicBezTo>
                <a:cubicBezTo>
                  <a:pt x="6776220" y="395366"/>
                  <a:pt x="6743896" y="374009"/>
                  <a:pt x="6807200" y="395111"/>
                </a:cubicBezTo>
                <a:cubicBezTo>
                  <a:pt x="6822252" y="391348"/>
                  <a:pt x="6840437" y="393755"/>
                  <a:pt x="6852356" y="383822"/>
                </a:cubicBezTo>
                <a:cubicBezTo>
                  <a:pt x="6865284" y="373049"/>
                  <a:pt x="6869183" y="354482"/>
                  <a:pt x="6874934" y="338667"/>
                </a:cubicBezTo>
                <a:cubicBezTo>
                  <a:pt x="6881395" y="320899"/>
                  <a:pt x="6897999" y="236579"/>
                  <a:pt x="6920089" y="214489"/>
                </a:cubicBezTo>
                <a:cubicBezTo>
                  <a:pt x="6935604" y="198974"/>
                  <a:pt x="6957353" y="191278"/>
                  <a:pt x="6976534" y="180622"/>
                </a:cubicBezTo>
                <a:cubicBezTo>
                  <a:pt x="7024834" y="153788"/>
                  <a:pt x="7015258" y="159652"/>
                  <a:pt x="7066845" y="146755"/>
                </a:cubicBezTo>
                <a:cubicBezTo>
                  <a:pt x="7089423" y="158044"/>
                  <a:pt x="7109743" y="176106"/>
                  <a:pt x="7134578" y="180622"/>
                </a:cubicBezTo>
                <a:cubicBezTo>
                  <a:pt x="7271921" y="205594"/>
                  <a:pt x="7275904" y="199770"/>
                  <a:pt x="7371645" y="180622"/>
                </a:cubicBezTo>
                <a:cubicBezTo>
                  <a:pt x="7379171" y="169333"/>
                  <a:pt x="7384628" y="156349"/>
                  <a:pt x="7394222" y="146755"/>
                </a:cubicBezTo>
                <a:cubicBezTo>
                  <a:pt x="7406607" y="134370"/>
                  <a:pt x="7459967" y="106026"/>
                  <a:pt x="7473245" y="101600"/>
                </a:cubicBezTo>
                <a:cubicBezTo>
                  <a:pt x="7515655" y="87463"/>
                  <a:pt x="7557839" y="94122"/>
                  <a:pt x="7597422" y="67733"/>
                </a:cubicBezTo>
                <a:cubicBezTo>
                  <a:pt x="7608711" y="60207"/>
                  <a:pt x="7620866" y="53841"/>
                  <a:pt x="7631289" y="45155"/>
                </a:cubicBezTo>
                <a:cubicBezTo>
                  <a:pt x="7643554" y="34935"/>
                  <a:pt x="7651872" y="20145"/>
                  <a:pt x="7665156" y="11289"/>
                </a:cubicBezTo>
                <a:cubicBezTo>
                  <a:pt x="7675057" y="4688"/>
                  <a:pt x="7687733" y="3763"/>
                  <a:pt x="7699022" y="0"/>
                </a:cubicBezTo>
                <a:cubicBezTo>
                  <a:pt x="7721600" y="7526"/>
                  <a:pt x="7746574" y="9965"/>
                  <a:pt x="7766756" y="22578"/>
                </a:cubicBezTo>
                <a:cubicBezTo>
                  <a:pt x="7778261" y="29769"/>
                  <a:pt x="7780648" y="46021"/>
                  <a:pt x="7789334" y="56444"/>
                </a:cubicBezTo>
                <a:cubicBezTo>
                  <a:pt x="7799554" y="68709"/>
                  <a:pt x="7811911" y="79022"/>
                  <a:pt x="7823200" y="90311"/>
                </a:cubicBezTo>
                <a:cubicBezTo>
                  <a:pt x="7826963" y="101600"/>
                  <a:pt x="7823440" y="119759"/>
                  <a:pt x="7834489" y="124178"/>
                </a:cubicBezTo>
                <a:cubicBezTo>
                  <a:pt x="7866127" y="136833"/>
                  <a:pt x="7902154" y="132382"/>
                  <a:pt x="7936089" y="135467"/>
                </a:cubicBezTo>
                <a:cubicBezTo>
                  <a:pt x="7984951" y="139909"/>
                  <a:pt x="8033926" y="142992"/>
                  <a:pt x="8082845" y="146755"/>
                </a:cubicBezTo>
                <a:cubicBezTo>
                  <a:pt x="8094134" y="150518"/>
                  <a:pt x="8106068" y="152722"/>
                  <a:pt x="8116711" y="158044"/>
                </a:cubicBezTo>
                <a:cubicBezTo>
                  <a:pt x="8128846" y="164112"/>
                  <a:pt x="8137195" y="178391"/>
                  <a:pt x="8150578" y="180622"/>
                </a:cubicBezTo>
                <a:cubicBezTo>
                  <a:pt x="8162316" y="182578"/>
                  <a:pt x="8173156" y="173096"/>
                  <a:pt x="8184445" y="169333"/>
                </a:cubicBezTo>
                <a:cubicBezTo>
                  <a:pt x="8180682" y="158044"/>
                  <a:pt x="8176425" y="146908"/>
                  <a:pt x="8173156" y="135467"/>
                </a:cubicBezTo>
                <a:cubicBezTo>
                  <a:pt x="8168894" y="120549"/>
                  <a:pt x="8161867" y="90311"/>
                  <a:pt x="8161867" y="903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1682044" y="2765778"/>
            <a:ext cx="8252179" cy="23368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1896533" y="2889956"/>
            <a:ext cx="8150578" cy="2122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51556" y="2671628"/>
            <a:ext cx="643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</a:t>
            </a:r>
          </a:p>
          <a:p>
            <a:r>
              <a:rPr lang="ca-ES" dirty="0" smtClean="0"/>
              <a:t>C</a:t>
            </a:r>
          </a:p>
          <a:p>
            <a:r>
              <a:rPr lang="ca-ES" dirty="0" smtClean="0"/>
              <a:t>A</a:t>
            </a:r>
          </a:p>
          <a:p>
            <a:r>
              <a:rPr lang="ca-ES" dirty="0" smtClean="0"/>
              <a:t>D</a:t>
            </a:r>
          </a:p>
          <a:p>
            <a:r>
              <a:rPr lang="ca-ES" dirty="0"/>
              <a:t>È</a:t>
            </a:r>
            <a:endParaRPr lang="ca-ES" dirty="0" smtClean="0"/>
          </a:p>
          <a:p>
            <a:r>
              <a:rPr lang="ca-ES" dirty="0" smtClean="0"/>
              <a:t>M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C</a:t>
            </a:r>
          </a:p>
          <a:p>
            <a:r>
              <a:rPr lang="ca-ES" dirty="0"/>
              <a:t>A</a:t>
            </a:r>
            <a:endParaRPr lang="en-GB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0950222" y="1928480"/>
            <a:ext cx="5192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</a:t>
            </a:r>
          </a:p>
          <a:p>
            <a:r>
              <a:rPr lang="ca-ES" dirty="0" smtClean="0"/>
              <a:t>R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F</a:t>
            </a:r>
          </a:p>
          <a:p>
            <a:r>
              <a:rPr lang="ca-ES" dirty="0" smtClean="0"/>
              <a:t>E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N</a:t>
            </a:r>
          </a:p>
          <a:p>
            <a:r>
              <a:rPr lang="ca-ES" dirty="0" smtClean="0"/>
              <a:t>A</a:t>
            </a:r>
          </a:p>
          <a:p>
            <a:r>
              <a:rPr lang="ca-ES" dirty="0"/>
              <a:t>L</a:t>
            </a:r>
            <a:endParaRPr lang="ca-ES" dirty="0" smtClean="0"/>
          </a:p>
          <a:p>
            <a:endParaRPr lang="en-GB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245148" y="1323284"/>
            <a:ext cx="354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Competències formatives resultants</a:t>
            </a:r>
            <a:endParaRPr lang="en-GB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896533" y="5651894"/>
            <a:ext cx="116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Filosofia</a:t>
            </a:r>
          </a:p>
          <a:p>
            <a:endParaRPr lang="en-GB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23823" y="565189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Filologies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854933" y="5652098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dirty="0" smtClean="0"/>
              <a:t>Psico-</a:t>
            </a:r>
          </a:p>
          <a:p>
            <a:pPr algn="ctr"/>
            <a:r>
              <a:rPr lang="ca-ES" dirty="0" smtClean="0"/>
              <a:t>pedagogia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159204" y="5659345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Economia</a:t>
            </a:r>
            <a:endParaRPr lang="en-GB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051913" y="5659345"/>
            <a:ext cx="110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Psicologia</a:t>
            </a:r>
            <a:endParaRPr lang="en-GB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262135" y="5651826"/>
            <a:ext cx="59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Dret</a:t>
            </a:r>
            <a:endParaRPr lang="en-GB" dirty="0"/>
          </a:p>
        </p:txBody>
      </p:sp>
      <p:sp>
        <p:nvSpPr>
          <p:cNvPr id="31" name="CuadroTexto 30"/>
          <p:cNvSpPr txBox="1"/>
          <p:nvPr/>
        </p:nvSpPr>
        <p:spPr>
          <a:xfrm>
            <a:off x="7794453" y="565934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Medecina</a:t>
            </a:r>
            <a:endParaRPr lang="en-GB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960678" y="5674405"/>
            <a:ext cx="125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Enginyeries</a:t>
            </a:r>
            <a:endParaRPr lang="en-GB" dirty="0"/>
          </a:p>
        </p:txBody>
      </p:sp>
      <p:cxnSp>
        <p:nvCxnSpPr>
          <p:cNvPr id="38" name="Conector recto de flecha 37"/>
          <p:cNvCxnSpPr/>
          <p:nvPr/>
        </p:nvCxnSpPr>
        <p:spPr>
          <a:xfrm flipV="1">
            <a:off x="8912067" y="2889956"/>
            <a:ext cx="1135044" cy="4064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 flipV="1">
            <a:off x="1896533" y="3093156"/>
            <a:ext cx="581378" cy="2032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 flipV="1">
            <a:off x="4560711" y="6164006"/>
            <a:ext cx="5653131" cy="3386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486399" y="6333203"/>
            <a:ext cx="398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Graus de Formació Professional Superior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96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1" y="582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a-ES" sz="3200" dirty="0" smtClean="0"/>
              <a:t>Una concepció global de l’Educació Superior</a:t>
            </a:r>
            <a:br>
              <a:rPr lang="ca-ES" sz="3200" dirty="0" smtClean="0"/>
            </a:br>
            <a:r>
              <a:rPr lang="ca-ES" sz="3200" dirty="0" smtClean="0"/>
              <a:t>Professional/Universitària</a:t>
            </a:r>
            <a:endParaRPr lang="en-GB" sz="3200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1377244" y="5463822"/>
            <a:ext cx="9064978" cy="5644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51556" y="2671628"/>
            <a:ext cx="643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</a:t>
            </a:r>
          </a:p>
          <a:p>
            <a:r>
              <a:rPr lang="ca-ES" dirty="0" smtClean="0"/>
              <a:t>C</a:t>
            </a:r>
          </a:p>
          <a:p>
            <a:r>
              <a:rPr lang="ca-ES" dirty="0" smtClean="0"/>
              <a:t>A</a:t>
            </a:r>
          </a:p>
          <a:p>
            <a:r>
              <a:rPr lang="ca-ES" dirty="0" smtClean="0"/>
              <a:t>D</a:t>
            </a:r>
          </a:p>
          <a:p>
            <a:r>
              <a:rPr lang="ca-ES" dirty="0"/>
              <a:t>È</a:t>
            </a:r>
            <a:endParaRPr lang="ca-ES" dirty="0" smtClean="0"/>
          </a:p>
          <a:p>
            <a:r>
              <a:rPr lang="ca-ES" dirty="0" smtClean="0"/>
              <a:t>M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C</a:t>
            </a:r>
          </a:p>
          <a:p>
            <a:r>
              <a:rPr lang="ca-ES" dirty="0"/>
              <a:t>A</a:t>
            </a:r>
            <a:endParaRPr lang="en-GB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0950222" y="1928480"/>
            <a:ext cx="5192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</a:t>
            </a:r>
          </a:p>
          <a:p>
            <a:r>
              <a:rPr lang="ca-ES" dirty="0" smtClean="0"/>
              <a:t>R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F</a:t>
            </a:r>
          </a:p>
          <a:p>
            <a:r>
              <a:rPr lang="ca-ES" dirty="0" smtClean="0"/>
              <a:t>E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N</a:t>
            </a:r>
          </a:p>
          <a:p>
            <a:r>
              <a:rPr lang="ca-ES" dirty="0" smtClean="0"/>
              <a:t>A</a:t>
            </a:r>
          </a:p>
          <a:p>
            <a:r>
              <a:rPr lang="ca-ES" dirty="0"/>
              <a:t>L</a:t>
            </a:r>
            <a:endParaRPr lang="ca-ES" dirty="0" smtClean="0"/>
          </a:p>
          <a:p>
            <a:endParaRPr lang="en-GB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245148" y="1323284"/>
            <a:ext cx="354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Competències formatives resultants</a:t>
            </a:r>
            <a:endParaRPr lang="en-GB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896533" y="5651894"/>
            <a:ext cx="116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Filosofia</a:t>
            </a:r>
          </a:p>
          <a:p>
            <a:endParaRPr lang="en-GB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23823" y="565189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Filologies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854933" y="5652098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dirty="0" smtClean="0"/>
              <a:t>Psico-</a:t>
            </a:r>
          </a:p>
          <a:p>
            <a:pPr algn="ctr"/>
            <a:r>
              <a:rPr lang="ca-ES" dirty="0" smtClean="0"/>
              <a:t>pedagogia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159204" y="5659345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Economia</a:t>
            </a:r>
            <a:endParaRPr lang="en-GB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051913" y="5659345"/>
            <a:ext cx="110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Psicologia</a:t>
            </a:r>
            <a:endParaRPr lang="en-GB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262135" y="5651826"/>
            <a:ext cx="59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Dret</a:t>
            </a:r>
            <a:endParaRPr lang="en-GB" dirty="0"/>
          </a:p>
        </p:txBody>
      </p:sp>
      <p:sp>
        <p:nvSpPr>
          <p:cNvPr id="31" name="CuadroTexto 30"/>
          <p:cNvSpPr txBox="1"/>
          <p:nvPr/>
        </p:nvSpPr>
        <p:spPr>
          <a:xfrm>
            <a:off x="7794453" y="565934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Medecina</a:t>
            </a:r>
            <a:endParaRPr lang="en-GB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960678" y="5674405"/>
            <a:ext cx="125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Enginyeries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413956" y="2336800"/>
                <a:ext cx="381564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2400" dirty="0" smtClean="0"/>
                  <a:t>El Robot Competent</a:t>
                </a:r>
              </a:p>
              <a:p>
                <a:endParaRPr lang="ca-ES" dirty="0"/>
              </a:p>
              <a:p>
                <a:r>
                  <a:rPr lang="ca-ES" sz="2400" dirty="0" err="1" smtClean="0"/>
                  <a:t>C</a:t>
                </a:r>
                <a:r>
                  <a:rPr lang="ca-ES" sz="2400" baseline="-25000" dirty="0" err="1" smtClean="0"/>
                  <a:t>i</a:t>
                </a:r>
                <a:r>
                  <a:rPr lang="ca-ES" sz="2400" baseline="-25000" dirty="0" smtClean="0"/>
                  <a:t> </a:t>
                </a:r>
                <a:r>
                  <a:rPr lang="ca-ES" sz="24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ca-E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a-E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a-E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ca-E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r>
                  <a:rPr lang="ca-ES" sz="2400" baseline="-25000" dirty="0" smtClean="0"/>
                  <a:t>i</a:t>
                </a:r>
                <a:r>
                  <a:rPr lang="ca-ES" sz="2400" dirty="0" smtClean="0"/>
                  <a:t> A</a:t>
                </a:r>
                <a:r>
                  <a:rPr lang="ca-ES" sz="2400" baseline="-25000" dirty="0" smtClean="0"/>
                  <a:t>i</a:t>
                </a:r>
                <a:r>
                  <a:rPr lang="ca-ES" sz="2400" dirty="0" smtClean="0"/>
                  <a:t> 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ca-E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a-E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a-E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ca-E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</m:oMath>
                </a14:m>
                <a:r>
                  <a:rPr lang="ca-ES" sz="2400" baseline="-25000" dirty="0"/>
                  <a:t>i</a:t>
                </a:r>
                <a:r>
                  <a:rPr lang="ca-ES" sz="2400" dirty="0"/>
                  <a:t> </a:t>
                </a:r>
                <a:r>
                  <a:rPr lang="ca-ES" sz="2400" dirty="0" smtClean="0"/>
                  <a:t>P</a:t>
                </a:r>
                <a:r>
                  <a:rPr lang="ca-ES" sz="2400" baseline="-25000" dirty="0" smtClean="0"/>
                  <a:t>i</a:t>
                </a:r>
                <a:r>
                  <a:rPr lang="ca-ES" sz="2400" dirty="0" smtClean="0"/>
                  <a:t> </a:t>
                </a:r>
                <a:endParaRPr lang="ca-ES" sz="2400" i="1" baseline="-2500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956" y="2336800"/>
                <a:ext cx="3815644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2396" t="-3509" b="-44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2122311" y="4741333"/>
            <a:ext cx="45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1</a:t>
            </a:r>
            <a:endParaRPr lang="en-GB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762286" y="4694256"/>
            <a:ext cx="45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n</a:t>
            </a:r>
            <a:endParaRPr lang="en-GB" sz="2400" dirty="0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573867" y="4977220"/>
            <a:ext cx="707813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4992866" y="6230248"/>
            <a:ext cx="5460131" cy="41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480446" y="6298225"/>
            <a:ext cx="398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Graus de Formació Professional Superior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53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1" y="582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a-ES" sz="3200" dirty="0" smtClean="0"/>
              <a:t>Una concepció global de l’Educació Superior</a:t>
            </a:r>
            <a:br>
              <a:rPr lang="ca-ES" sz="3200" dirty="0" smtClean="0"/>
            </a:br>
            <a:r>
              <a:rPr lang="ca-ES" sz="3200" dirty="0" smtClean="0"/>
              <a:t>Professional/Universitària</a:t>
            </a:r>
            <a:endParaRPr lang="en-GB" sz="3200" dirty="0"/>
          </a:p>
        </p:txBody>
      </p:sp>
      <p:sp>
        <p:nvSpPr>
          <p:cNvPr id="22" name="CuadroTexto 21"/>
          <p:cNvSpPr txBox="1"/>
          <p:nvPr/>
        </p:nvSpPr>
        <p:spPr>
          <a:xfrm rot="2905554">
            <a:off x="2469589" y="2898398"/>
            <a:ext cx="643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</a:t>
            </a:r>
          </a:p>
          <a:p>
            <a:r>
              <a:rPr lang="ca-ES" dirty="0" smtClean="0"/>
              <a:t>C</a:t>
            </a:r>
          </a:p>
          <a:p>
            <a:r>
              <a:rPr lang="ca-ES" dirty="0" smtClean="0"/>
              <a:t>A</a:t>
            </a:r>
          </a:p>
          <a:p>
            <a:r>
              <a:rPr lang="ca-ES" dirty="0" smtClean="0"/>
              <a:t>D</a:t>
            </a:r>
          </a:p>
          <a:p>
            <a:r>
              <a:rPr lang="ca-ES" dirty="0"/>
              <a:t>È</a:t>
            </a:r>
            <a:endParaRPr lang="ca-ES" dirty="0" smtClean="0"/>
          </a:p>
          <a:p>
            <a:r>
              <a:rPr lang="ca-ES" dirty="0" smtClean="0"/>
              <a:t>M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C</a:t>
            </a:r>
          </a:p>
          <a:p>
            <a:r>
              <a:rPr lang="ca-ES" dirty="0"/>
              <a:t>A</a:t>
            </a:r>
            <a:endParaRPr lang="en-GB" dirty="0"/>
          </a:p>
        </p:txBody>
      </p:sp>
      <p:sp>
        <p:nvSpPr>
          <p:cNvPr id="23" name="CuadroTexto 22"/>
          <p:cNvSpPr txBox="1"/>
          <p:nvPr/>
        </p:nvSpPr>
        <p:spPr>
          <a:xfrm rot="18768041">
            <a:off x="8557895" y="1958706"/>
            <a:ext cx="5192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</a:t>
            </a:r>
          </a:p>
          <a:p>
            <a:r>
              <a:rPr lang="ca-ES" dirty="0" smtClean="0"/>
              <a:t>R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F</a:t>
            </a:r>
          </a:p>
          <a:p>
            <a:r>
              <a:rPr lang="ca-ES" dirty="0" smtClean="0"/>
              <a:t>E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S</a:t>
            </a:r>
          </a:p>
          <a:p>
            <a:r>
              <a:rPr lang="ca-ES" dirty="0" smtClean="0"/>
              <a:t>I</a:t>
            </a:r>
          </a:p>
          <a:p>
            <a:r>
              <a:rPr lang="ca-ES" dirty="0" smtClean="0"/>
              <a:t>O</a:t>
            </a:r>
          </a:p>
          <a:p>
            <a:r>
              <a:rPr lang="ca-ES" dirty="0" smtClean="0"/>
              <a:t>N</a:t>
            </a:r>
          </a:p>
          <a:p>
            <a:r>
              <a:rPr lang="ca-ES" dirty="0" smtClean="0"/>
              <a:t>A</a:t>
            </a:r>
          </a:p>
          <a:p>
            <a:r>
              <a:rPr lang="ca-ES" dirty="0"/>
              <a:t>L</a:t>
            </a:r>
            <a:endParaRPr lang="ca-ES" dirty="0" smtClean="0"/>
          </a:p>
          <a:p>
            <a:endParaRPr lang="en-GB" sz="12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560466" y="1309563"/>
            <a:ext cx="2999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/>
              <a:t>La Persona Competent</a:t>
            </a:r>
            <a:endParaRPr lang="en-GB" sz="2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896533" y="5651894"/>
            <a:ext cx="116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Filosofia</a:t>
            </a:r>
          </a:p>
          <a:p>
            <a:endParaRPr lang="en-GB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23823" y="565189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Filologies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854933" y="5652098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dirty="0" smtClean="0"/>
              <a:t>Psico-</a:t>
            </a:r>
          </a:p>
          <a:p>
            <a:pPr algn="ctr"/>
            <a:r>
              <a:rPr lang="ca-ES" dirty="0" smtClean="0"/>
              <a:t>pedagogia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159204" y="5659345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Economia</a:t>
            </a:r>
            <a:endParaRPr lang="en-GB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051913" y="5659345"/>
            <a:ext cx="110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Psicologia</a:t>
            </a:r>
            <a:endParaRPr lang="en-GB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262135" y="5651826"/>
            <a:ext cx="59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Dret</a:t>
            </a:r>
            <a:endParaRPr lang="en-GB" dirty="0"/>
          </a:p>
        </p:txBody>
      </p:sp>
      <p:sp>
        <p:nvSpPr>
          <p:cNvPr id="31" name="CuadroTexto 30"/>
          <p:cNvSpPr txBox="1"/>
          <p:nvPr/>
        </p:nvSpPr>
        <p:spPr>
          <a:xfrm>
            <a:off x="7794453" y="565934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Medecina</a:t>
            </a:r>
            <a:endParaRPr lang="en-GB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960678" y="5674405"/>
            <a:ext cx="125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Enginyeries</a:t>
            </a:r>
            <a:endParaRPr lang="en-GB" dirty="0"/>
          </a:p>
        </p:txBody>
      </p:sp>
      <p:sp>
        <p:nvSpPr>
          <p:cNvPr id="3" name="Triángulo isósceles 2"/>
          <p:cNvSpPr/>
          <p:nvPr/>
        </p:nvSpPr>
        <p:spPr>
          <a:xfrm>
            <a:off x="2153196" y="2399750"/>
            <a:ext cx="7452360" cy="2991123"/>
          </a:xfrm>
          <a:prstGeom prst="triangl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7645" y="1790119"/>
            <a:ext cx="276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>
                <a:solidFill>
                  <a:srgbClr val="FF0000"/>
                </a:solidFill>
              </a:rPr>
              <a:t>Sentit de la professió o </a:t>
            </a:r>
            <a:r>
              <a:rPr lang="ca-ES" i="1" dirty="0" smtClean="0">
                <a:solidFill>
                  <a:srgbClr val="FF0000"/>
                </a:solidFill>
              </a:rPr>
              <a:t>ofici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 flipV="1">
            <a:off x="7559941" y="4664096"/>
            <a:ext cx="793319" cy="5164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 flipV="1">
            <a:off x="7055556" y="4831644"/>
            <a:ext cx="395111" cy="3489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 flipV="1">
            <a:off x="6524978" y="4872164"/>
            <a:ext cx="33866" cy="41737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V="1">
            <a:off x="2923823" y="4664096"/>
            <a:ext cx="931110" cy="6254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V="1">
            <a:off x="3854933" y="4831644"/>
            <a:ext cx="381432" cy="3489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V="1">
            <a:off x="4667555" y="4872164"/>
            <a:ext cx="152801" cy="30840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 flipV="1">
            <a:off x="5564129" y="4941163"/>
            <a:ext cx="41429" cy="23940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V="1">
            <a:off x="4743955" y="6152445"/>
            <a:ext cx="5571061" cy="365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ángulo 48"/>
          <p:cNvSpPr/>
          <p:nvPr/>
        </p:nvSpPr>
        <p:spPr>
          <a:xfrm>
            <a:off x="5535046" y="6268937"/>
            <a:ext cx="3985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/>
              <a:t>Graus de </a:t>
            </a:r>
            <a:r>
              <a:rPr lang="ca-ES" dirty="0" smtClean="0"/>
              <a:t>Formació </a:t>
            </a:r>
            <a:r>
              <a:rPr lang="ca-ES" dirty="0"/>
              <a:t>Professional </a:t>
            </a:r>
            <a:r>
              <a:rPr lang="ca-ES" dirty="0" smtClean="0"/>
              <a:t>Superior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95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145</Words>
  <Application>Microsoft Office PowerPoint</Application>
  <PresentationFormat>Panorámica</PresentationFormat>
  <Paragraphs>105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Una concepció global de l’Educació Superior Professional/Universitària</vt:lpstr>
      <vt:lpstr>Una concepció global de l’Educació Superior Professional/Universitària</vt:lpstr>
      <vt:lpstr>Una concepció global de l’Educació Superior Professional/Universitària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miquel gassiot matas</dc:creator>
  <cp:lastModifiedBy>miquel gassiot matas</cp:lastModifiedBy>
  <cp:revision>22</cp:revision>
  <dcterms:created xsi:type="dcterms:W3CDTF">2018-10-29T17:50:52Z</dcterms:created>
  <dcterms:modified xsi:type="dcterms:W3CDTF">2018-11-26T15:22:59Z</dcterms:modified>
</cp:coreProperties>
</file>